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79" r:id="rId2"/>
  </p:sldMasterIdLst>
  <p:sldIdLst>
    <p:sldId id="266" r:id="rId3"/>
    <p:sldId id="257" r:id="rId4"/>
    <p:sldId id="258" r:id="rId5"/>
    <p:sldId id="259" r:id="rId6"/>
    <p:sldId id="260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18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16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31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04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7939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518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15815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3862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14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489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288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58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309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21788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55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4/24/2022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361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80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813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71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14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50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721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5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24/04/2022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331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video/bretagne-que-voir-et-que-faire#containerType=program&amp;containerSlug=ca-bouge-en-france" TargetMode="External"/><Relationship Id="rId2" Type="http://schemas.openxmlformats.org/officeDocument/2006/relationships/hyperlink" Target="https://www.lumni.fr/video/limousin-que-voir-et-que-faire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video/bretagne-que-voir-et-que-faire#containerType=program&amp;containerSlug=ca-bouge-en-france" TargetMode="External"/><Relationship Id="rId2" Type="http://schemas.openxmlformats.org/officeDocument/2006/relationships/hyperlink" Target="https://www.lumni.fr/video/rhone-alpes-que-voir-et-que-faire" TargetMode="Externa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2FDE68-0BA5-40AE-A4C1-8AE391162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63474" cy="7915564"/>
          </a:xfrm>
          <a:prstGeom prst="rect">
            <a:avLst/>
          </a:prstGeom>
        </p:spPr>
      </p:pic>
      <p:sp>
        <p:nvSpPr>
          <p:cNvPr id="449" name="Sous-titre 448"/>
          <p:cNvSpPr>
            <a:spLocks noGrp="1"/>
          </p:cNvSpPr>
          <p:nvPr>
            <p:ph type="subTitle" idx="1"/>
          </p:nvPr>
        </p:nvSpPr>
        <p:spPr>
          <a:xfrm>
            <a:off x="1596616" y="3959735"/>
            <a:ext cx="1941984" cy="720080"/>
          </a:xfrm>
          <a:solidFill>
            <a:schemeClr val="bg1"/>
          </a:solidFill>
          <a:ln w="762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solidFill>
                  <a:schemeClr val="tx1"/>
                </a:solidFill>
                <a:latin typeface="Arial Black" panose="020B0A04020102020204" pitchFamily="34" charset="0"/>
              </a:rPr>
              <a:t>Jour 1</a:t>
            </a:r>
            <a:endParaRPr lang="fr-FR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3E7670-923B-4901-A053-8510B254E2DC}"/>
              </a:ext>
            </a:extLst>
          </p:cNvPr>
          <p:cNvSpPr/>
          <p:nvPr/>
        </p:nvSpPr>
        <p:spPr>
          <a:xfrm>
            <a:off x="2531604" y="4679815"/>
            <a:ext cx="72008" cy="13681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8" name="Titre 447"/>
          <p:cNvSpPr>
            <a:spLocks noGrp="1"/>
          </p:cNvSpPr>
          <p:nvPr>
            <p:ph type="ctrTitle"/>
          </p:nvPr>
        </p:nvSpPr>
        <p:spPr>
          <a:xfrm>
            <a:off x="6714836" y="345658"/>
            <a:ext cx="4832448" cy="1656184"/>
          </a:xfr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fr-FR" sz="6000" b="1" dirty="0"/>
              <a:t>Les vacances de </a:t>
            </a:r>
            <a:r>
              <a:rPr lang="fr-FR" sz="6000" b="1" dirty="0" err="1"/>
              <a:t>Lilya</a:t>
            </a:r>
            <a:r>
              <a:rPr lang="fr-FR" sz="6000" b="1" dirty="0"/>
              <a:t> et Tom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01053" y="802105"/>
            <a:ext cx="112936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Introduction</a:t>
            </a:r>
          </a:p>
          <a:p>
            <a:pPr algn="ctr"/>
            <a:endParaRPr lang="fr-FR" sz="4000" b="1" dirty="0">
              <a:solidFill>
                <a:srgbClr val="92D050"/>
              </a:solidFill>
            </a:endParaRPr>
          </a:p>
          <a:p>
            <a:r>
              <a:rPr lang="fr-FR" sz="4000" dirty="0"/>
              <a:t>Les grandes vacances approchent à grands pas !</a:t>
            </a:r>
          </a:p>
          <a:p>
            <a:r>
              <a:rPr lang="fr-FR" sz="4000" dirty="0" err="1"/>
              <a:t>Lilya</a:t>
            </a:r>
            <a:r>
              <a:rPr lang="fr-FR" sz="4000" dirty="0"/>
              <a:t> et Tom, frère et sœur, sont tristes de quitter le CE1, mais ils ont hâte de préparer leurs valises pour partir s’amuser.</a:t>
            </a:r>
          </a:p>
          <a:p>
            <a:endParaRPr lang="fr-FR" sz="4000" dirty="0"/>
          </a:p>
          <a:p>
            <a:r>
              <a:rPr lang="fr-FR" sz="4000" dirty="0"/>
              <a:t>Voici ce qui les attend pendant l’été…</a:t>
            </a:r>
            <a:endParaRPr lang="fr-FR" sz="20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AC12A1C-EEFC-4A18-8550-500687D178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97309" y="4227490"/>
            <a:ext cx="1062428" cy="181912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4C6077B-ADA1-4A9F-973D-C0C72B622E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238" y="4145765"/>
            <a:ext cx="1217734" cy="191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4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1235242"/>
            <a:ext cx="1129364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Où partent-ils en vacances ?</a:t>
            </a:r>
          </a:p>
          <a:p>
            <a:endParaRPr lang="fr-FR" sz="3600" dirty="0"/>
          </a:p>
          <a:p>
            <a:r>
              <a:rPr lang="fr-FR" sz="3600" dirty="0"/>
              <a:t>Regarde cette vidéo pour savoir où les enfants et leur famille passeront leurs vacances.</a:t>
            </a:r>
          </a:p>
          <a:p>
            <a:r>
              <a:rPr lang="fr-FR" sz="3600" dirty="0"/>
              <a:t>Puis fais la liste de tous les sports qu’elle pourra pratiquer.</a:t>
            </a:r>
          </a:p>
          <a:p>
            <a:endParaRPr lang="fr-FR" sz="3600" dirty="0"/>
          </a:p>
          <a:p>
            <a:pPr algn="ctr"/>
            <a:r>
              <a:rPr lang="fr-FR" sz="2800" dirty="0">
                <a:hlinkClick r:id="rId2"/>
              </a:rPr>
              <a:t>https://www.lumni.fr/video/limousin-que-voir-et-que-faire</a:t>
            </a:r>
            <a:r>
              <a:rPr lang="fr-FR" sz="2800" dirty="0"/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D9E10A9-2733-44EE-ACD2-5426F482C244}"/>
              </a:ext>
            </a:extLst>
          </p:cNvPr>
          <p:cNvSpPr txBox="1"/>
          <p:nvPr/>
        </p:nvSpPr>
        <p:spPr>
          <a:xfrm>
            <a:off x="544945" y="5361862"/>
            <a:ext cx="79248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1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Écris cinq sports que les enfants pourront faire.</a:t>
            </a:r>
          </a:p>
          <a:p>
            <a:pPr marL="0" indent="0">
              <a:buNone/>
            </a:pPr>
            <a:endParaRPr lang="fr-FR" sz="1800" b="1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254704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1235242"/>
            <a:ext cx="1129364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3600" dirty="0"/>
          </a:p>
          <a:p>
            <a:r>
              <a:rPr lang="fr-FR" sz="3600" dirty="0"/>
              <a:t>Regarde cette vidéo pour savoir où ils iront au cours de la deuxième semaine des vacances. </a:t>
            </a:r>
          </a:p>
          <a:p>
            <a:r>
              <a:rPr lang="fr-FR" sz="3600" dirty="0"/>
              <a:t>Puis fais la liste de tout ce qu’il pourra faire et visiter.</a:t>
            </a:r>
          </a:p>
          <a:p>
            <a:endParaRPr lang="fr-FR" sz="3600" dirty="0"/>
          </a:p>
          <a:p>
            <a:pPr algn="ctr"/>
            <a:r>
              <a:rPr lang="fr-FR" sz="2800" dirty="0">
                <a:hlinkClick r:id="rId2"/>
              </a:rPr>
              <a:t>https://www.lumni.fr/video/rhone-alpes-que-voir-et-que-faire</a:t>
            </a:r>
            <a:r>
              <a:rPr lang="fr-FR" sz="28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C5C0963-8A8E-48D1-99EE-C4A331F4F265}"/>
              </a:ext>
            </a:extLst>
          </p:cNvPr>
          <p:cNvSpPr txBox="1"/>
          <p:nvPr/>
        </p:nvSpPr>
        <p:spPr>
          <a:xfrm>
            <a:off x="175490" y="5537353"/>
            <a:ext cx="870065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2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Écris une liste de ce que les enfants pourront faire et visiter.</a:t>
            </a:r>
          </a:p>
          <a:p>
            <a:pPr marL="0" indent="0">
              <a:buNone/>
            </a:pPr>
            <a:endParaRPr lang="fr-FR" sz="1800" b="1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318131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609600"/>
            <a:ext cx="1129364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Combien coûteront ces vacances ?</a:t>
            </a:r>
          </a:p>
          <a:p>
            <a:r>
              <a:rPr lang="fr-FR" sz="2400" dirty="0"/>
              <a:t>Ils vont partir 2 semaines en camping : la semaine 5 du mois de juillet et la première semaine du mois d’aout. </a:t>
            </a:r>
          </a:p>
          <a:p>
            <a:endParaRPr lang="fr-FR" sz="3600" dirty="0"/>
          </a:p>
        </p:txBody>
      </p:sp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19D66742-3F6B-4CEF-971E-800D50CD52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223488"/>
              </p:ext>
            </p:extLst>
          </p:nvPr>
        </p:nvGraphicFramePr>
        <p:xfrm>
          <a:off x="2955636" y="2063517"/>
          <a:ext cx="7458363" cy="3465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6121">
                  <a:extLst>
                    <a:ext uri="{9D8B030D-6E8A-4147-A177-3AD203B41FA5}">
                      <a16:colId xmlns:a16="http://schemas.microsoft.com/office/drawing/2014/main" val="1750808683"/>
                    </a:ext>
                  </a:extLst>
                </a:gridCol>
                <a:gridCol w="2486121">
                  <a:extLst>
                    <a:ext uri="{9D8B030D-6E8A-4147-A177-3AD203B41FA5}">
                      <a16:colId xmlns:a16="http://schemas.microsoft.com/office/drawing/2014/main" val="3795514694"/>
                    </a:ext>
                  </a:extLst>
                </a:gridCol>
                <a:gridCol w="2486121">
                  <a:extLst>
                    <a:ext uri="{9D8B030D-6E8A-4147-A177-3AD203B41FA5}">
                      <a16:colId xmlns:a16="http://schemas.microsoft.com/office/drawing/2014/main" val="1809454693"/>
                    </a:ext>
                  </a:extLst>
                </a:gridCol>
              </a:tblGrid>
              <a:tr h="49500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Prix pour une famille de 4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3892688"/>
                  </a:ext>
                </a:extLst>
              </a:tr>
              <a:tr h="49500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Juillet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Août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461960"/>
                  </a:ext>
                </a:extLst>
              </a:tr>
              <a:tr h="495003">
                <a:tc>
                  <a:txBody>
                    <a:bodyPr/>
                    <a:lstStyle/>
                    <a:p>
                      <a:r>
                        <a:rPr lang="fr-FR" dirty="0"/>
                        <a:t>Semaine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180 €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330 €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6018110"/>
                  </a:ext>
                </a:extLst>
              </a:tr>
              <a:tr h="495003">
                <a:tc>
                  <a:txBody>
                    <a:bodyPr/>
                    <a:lstStyle/>
                    <a:p>
                      <a:r>
                        <a:rPr lang="fr-FR" dirty="0"/>
                        <a:t>Semaine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250 €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380 €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822807"/>
                  </a:ext>
                </a:extLst>
              </a:tr>
              <a:tr h="495003">
                <a:tc>
                  <a:txBody>
                    <a:bodyPr/>
                    <a:lstStyle/>
                    <a:p>
                      <a:r>
                        <a:rPr lang="fr-FR" dirty="0"/>
                        <a:t>Semaine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250 €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350 €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3056977"/>
                  </a:ext>
                </a:extLst>
              </a:tr>
              <a:tr h="495003">
                <a:tc>
                  <a:txBody>
                    <a:bodyPr/>
                    <a:lstStyle/>
                    <a:p>
                      <a:r>
                        <a:rPr lang="fr-FR" dirty="0"/>
                        <a:t>Semaine 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270 €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320 €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9769950"/>
                  </a:ext>
                </a:extLst>
              </a:tr>
              <a:tr h="495003">
                <a:tc>
                  <a:txBody>
                    <a:bodyPr/>
                    <a:lstStyle/>
                    <a:p>
                      <a:r>
                        <a:rPr lang="fr-FR" dirty="0"/>
                        <a:t>Semaine 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/>
                        <a:t>280 €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3756324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64C74A6D-13E2-43DD-A86C-A7A6DB760928}"/>
              </a:ext>
            </a:extLst>
          </p:cNvPr>
          <p:cNvSpPr txBox="1"/>
          <p:nvPr/>
        </p:nvSpPr>
        <p:spPr>
          <a:xfrm>
            <a:off x="249380" y="5380756"/>
            <a:ext cx="84420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3 :</a:t>
            </a:r>
          </a:p>
          <a:p>
            <a:pPr marL="0" indent="0">
              <a:buNone/>
            </a:pPr>
            <a:r>
              <a:rPr lang="fr-FR" sz="2400" b="1" dirty="0">
                <a:solidFill>
                  <a:prstClr val="black"/>
                </a:solidFill>
                <a:ea typeface="+mj-ea"/>
                <a:cs typeface="+mj-cs"/>
              </a:rPr>
              <a:t>Calcule le prix des vacances pour une famille puis remplis le chèque qu’ils devront donner pour payer.</a:t>
            </a:r>
          </a:p>
        </p:txBody>
      </p:sp>
    </p:spTree>
    <p:extLst>
      <p:ext uri="{BB962C8B-B14F-4D97-AF65-F5344CB8AC3E}">
        <p14:creationId xmlns:p14="http://schemas.microsoft.com/office/powerpoint/2010/main" val="292575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191B88F-3562-41AE-B118-9CF4781513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72" t="22917" r="9298" b="25833"/>
          <a:stretch/>
        </p:blipFill>
        <p:spPr>
          <a:xfrm>
            <a:off x="942975" y="2351232"/>
            <a:ext cx="10306050" cy="351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342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280503" y="2813482"/>
            <a:ext cx="4131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itchFamily="34" charset="0"/>
              <a:buNone/>
            </a:pPr>
            <a:r>
              <a:rPr lang="fr-FR" sz="3600" dirty="0">
                <a:solidFill>
                  <a:prstClr val="black"/>
                </a:solidFill>
                <a:ea typeface="+mj-ea"/>
                <a:cs typeface="+mj-cs"/>
              </a:rPr>
              <a:t>Lis ce courrier </a:t>
            </a:r>
          </a:p>
          <a:p>
            <a:pPr marL="0" indent="0">
              <a:buFont typeface="Arial" pitchFamily="34" charset="0"/>
              <a:buNone/>
            </a:pPr>
            <a:r>
              <a:rPr lang="fr-FR" sz="3600" dirty="0">
                <a:solidFill>
                  <a:prstClr val="black"/>
                </a:solidFill>
                <a:ea typeface="+mj-ea"/>
                <a:cs typeface="+mj-cs"/>
              </a:rPr>
              <a:t>de réservation.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D4A378E-2F75-4981-B5A3-F5CD989E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280" y="276477"/>
            <a:ext cx="6525772" cy="630504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D28D557-69B3-4794-89DD-89D291648C11}"/>
              </a:ext>
            </a:extLst>
          </p:cNvPr>
          <p:cNvSpPr txBox="1"/>
          <p:nvPr/>
        </p:nvSpPr>
        <p:spPr>
          <a:xfrm>
            <a:off x="-700985" y="483244"/>
            <a:ext cx="60946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92D050"/>
                </a:solidFill>
              </a:rPr>
              <a:t>La réservation</a:t>
            </a:r>
          </a:p>
        </p:txBody>
      </p:sp>
    </p:spTree>
    <p:extLst>
      <p:ext uri="{BB962C8B-B14F-4D97-AF65-F5344CB8AC3E}">
        <p14:creationId xmlns:p14="http://schemas.microsoft.com/office/powerpoint/2010/main" val="3456844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5B1BB9F-A86D-43AC-AE8F-E2FE0B1AE1E2}"/>
              </a:ext>
            </a:extLst>
          </p:cNvPr>
          <p:cNvSpPr txBox="1"/>
          <p:nvPr/>
        </p:nvSpPr>
        <p:spPr>
          <a:xfrm>
            <a:off x="449179" y="797510"/>
            <a:ext cx="11293642" cy="493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itchFamily="34" charset="0"/>
              <a:buNone/>
            </a:pPr>
            <a:r>
              <a:rPr lang="fr-FR" sz="3200" b="1" dirty="0">
                <a:solidFill>
                  <a:prstClr val="black"/>
                </a:solidFill>
                <a:highlight>
                  <a:srgbClr val="C0C0C0"/>
                </a:highlight>
                <a:ea typeface="+mj-ea"/>
                <a:cs typeface="+mj-cs"/>
              </a:rPr>
              <a:t>Défi 4 :</a:t>
            </a:r>
          </a:p>
          <a:p>
            <a:pPr marL="0" indent="0">
              <a:buNone/>
            </a:pPr>
            <a:r>
              <a:rPr lang="fr-FR" sz="2400" b="1" dirty="0">
                <a:solidFill>
                  <a:schemeClr val="tx1"/>
                </a:solidFill>
              </a:rPr>
              <a:t>Dans les phrases, repère le verbe et colorie-le en rouge. Repère le sujet et colorie-le en bleu. Repère les compléments et colorie-les en jaune.</a:t>
            </a:r>
          </a:p>
          <a:p>
            <a:endParaRPr lang="fr-FR" sz="2400" b="1" dirty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/>
              <a:t>N</a:t>
            </a:r>
            <a:r>
              <a:rPr lang="fr-FR" sz="3600" dirty="0">
                <a:solidFill>
                  <a:schemeClr val="tx1"/>
                </a:solidFill>
              </a:rPr>
              <a:t>ous avons reçu votre règlement.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chemeClr val="tx1"/>
                </a:solidFill>
              </a:rPr>
              <a:t>Dans les prochains jours, vous recevrez une brochure de la région.</a:t>
            </a:r>
            <a:endParaRPr lang="fr-FR" sz="3600" dirty="0"/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3600" dirty="0"/>
              <a:t>Nous restons à votre disposition.</a:t>
            </a:r>
          </a:p>
        </p:txBody>
      </p:sp>
    </p:spTree>
    <p:extLst>
      <p:ext uri="{BB962C8B-B14F-4D97-AF65-F5344CB8AC3E}">
        <p14:creationId xmlns:p14="http://schemas.microsoft.com/office/powerpoint/2010/main" val="1055919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313</Words>
  <Application>Microsoft Office PowerPoint</Application>
  <PresentationFormat>Grand écran</PresentationFormat>
  <Paragraphs>53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Corbel</vt:lpstr>
      <vt:lpstr>Thème Office</vt:lpstr>
      <vt:lpstr>Base</vt:lpstr>
      <vt:lpstr>Les vacances de Lilya et Tom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</dc:title>
  <dc:creator>MHF</dc:creator>
  <cp:lastModifiedBy>MH</cp:lastModifiedBy>
  <cp:revision>16</cp:revision>
  <dcterms:created xsi:type="dcterms:W3CDTF">2021-06-27T12:28:36Z</dcterms:created>
  <dcterms:modified xsi:type="dcterms:W3CDTF">2022-04-24T16:26:30Z</dcterms:modified>
</cp:coreProperties>
</file>